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9144000" cy="5715000" type="screen16x1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3E"/>
    <a:srgbClr val="DC9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43" autoAdjust="0"/>
  </p:normalViewPr>
  <p:slideViewPr>
    <p:cSldViewPr>
      <p:cViewPr varScale="1">
        <p:scale>
          <a:sx n="84" d="100"/>
          <a:sy n="84" d="100"/>
        </p:scale>
        <p:origin x="990" y="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8418-FC01-4155-AEFE-0C7939E8E341}" type="datetimeFigureOut">
              <a:rPr lang="cs-CZ" smtClean="0"/>
              <a:pPr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6B9B-0521-452C-99C4-7771A556C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8418-FC01-4155-AEFE-0C7939E8E341}" type="datetimeFigureOut">
              <a:rPr lang="cs-CZ" smtClean="0"/>
              <a:pPr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6B9B-0521-452C-99C4-7771A556C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8418-FC01-4155-AEFE-0C7939E8E341}" type="datetimeFigureOut">
              <a:rPr lang="cs-CZ" smtClean="0"/>
              <a:pPr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6B9B-0521-452C-99C4-7771A556C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8418-FC01-4155-AEFE-0C7939E8E341}" type="datetimeFigureOut">
              <a:rPr lang="cs-CZ" smtClean="0"/>
              <a:pPr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6B9B-0521-452C-99C4-7771A556C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8418-FC01-4155-AEFE-0C7939E8E341}" type="datetimeFigureOut">
              <a:rPr lang="cs-CZ" smtClean="0"/>
              <a:pPr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6B9B-0521-452C-99C4-7771A556C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8418-FC01-4155-AEFE-0C7939E8E341}" type="datetimeFigureOut">
              <a:rPr lang="cs-CZ" smtClean="0"/>
              <a:pPr/>
              <a:t>06.12.2018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6B9B-0521-452C-99C4-7771A556C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8418-FC01-4155-AEFE-0C7939E8E341}" type="datetimeFigureOut">
              <a:rPr lang="cs-CZ" smtClean="0"/>
              <a:pPr/>
              <a:t>06.12.2018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6B9B-0521-452C-99C4-7771A556C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8418-FC01-4155-AEFE-0C7939E8E341}" type="datetimeFigureOut">
              <a:rPr lang="cs-CZ" smtClean="0"/>
              <a:pPr/>
              <a:t>06.12.2018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6B9B-0521-452C-99C4-7771A556C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8418-FC01-4155-AEFE-0C7939E8E341}" type="datetimeFigureOut">
              <a:rPr lang="cs-CZ" smtClean="0"/>
              <a:pPr/>
              <a:t>06.12.2018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6B9B-0521-452C-99C4-7771A556C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8418-FC01-4155-AEFE-0C7939E8E341}" type="datetimeFigureOut">
              <a:rPr lang="cs-CZ" smtClean="0"/>
              <a:pPr/>
              <a:t>06.12.2018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6B9B-0521-452C-99C4-7771A556C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8418-FC01-4155-AEFE-0C7939E8E341}" type="datetimeFigureOut">
              <a:rPr lang="cs-CZ" smtClean="0"/>
              <a:pPr/>
              <a:t>06.12.2018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26B9B-0521-452C-99C4-7771A556C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68418-FC01-4155-AEFE-0C7939E8E341}" type="datetimeFigureOut">
              <a:rPr lang="cs-CZ" smtClean="0"/>
              <a:pPr/>
              <a:t>06.12.2018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26B9B-0521-452C-99C4-7771A556CA6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 descr="modryoblo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0"/>
            <a:ext cx="914400" cy="5715000"/>
          </a:xfrm>
          <a:prstGeom prst="rect">
            <a:avLst/>
          </a:prstGeom>
        </p:spPr>
      </p:pic>
      <p:pic>
        <p:nvPicPr>
          <p:cNvPr id="15" name="Obrázek 14" descr="logolink_NIDV_INKLUZE_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1572" y="5072078"/>
            <a:ext cx="2586312" cy="323612"/>
          </a:xfrm>
          <a:prstGeom prst="rect">
            <a:avLst/>
          </a:prstGeom>
        </p:spPr>
      </p:pic>
      <p:pic>
        <p:nvPicPr>
          <p:cNvPr id="16" name="Obrázek 15" descr="logolink_OPVVV_MSM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285732"/>
            <a:ext cx="2571768" cy="345879"/>
          </a:xfrm>
          <a:prstGeom prst="rect">
            <a:avLst/>
          </a:prstGeom>
        </p:spPr>
      </p:pic>
      <p:pic>
        <p:nvPicPr>
          <p:cNvPr id="20" name="Obrázek 19" descr="lin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0" y="760398"/>
            <a:ext cx="6781800" cy="25400"/>
          </a:xfrm>
          <a:prstGeom prst="rect">
            <a:avLst/>
          </a:prstGeom>
        </p:spPr>
      </p:pic>
      <p:sp>
        <p:nvSpPr>
          <p:cNvPr id="23" name="Vývojový diagram: spojka 22"/>
          <p:cNvSpPr/>
          <p:nvPr/>
        </p:nvSpPr>
        <p:spPr>
          <a:xfrm>
            <a:off x="285720" y="214294"/>
            <a:ext cx="396000" cy="396000"/>
          </a:xfrm>
          <a:prstGeom prst="flowChartConnector">
            <a:avLst/>
          </a:prstGeom>
          <a:solidFill>
            <a:srgbClr val="F794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ývojový diagram: spojka 23"/>
          <p:cNvSpPr/>
          <p:nvPr/>
        </p:nvSpPr>
        <p:spPr>
          <a:xfrm>
            <a:off x="8501090" y="3571880"/>
            <a:ext cx="396000" cy="39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7" name="Obrázek 26" descr="lin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0" y="4903802"/>
            <a:ext cx="6781800" cy="254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173827" y="2013802"/>
            <a:ext cx="6781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ŠKOLSKÉ INKLUZIVNÍ KONCEPCE KRAJŮ </a:t>
            </a:r>
          </a:p>
          <a:p>
            <a:pPr algn="ctr"/>
            <a:r>
              <a:rPr lang="cs-CZ" sz="2400" b="1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 </a:t>
            </a:r>
            <a:r>
              <a:rPr lang="cs-CZ" sz="2000" b="1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projekty</a:t>
            </a:r>
            <a:r>
              <a:rPr lang="cs-CZ" sz="2400" b="1" dirty="0" smtClean="0"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 NIDV 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206" y="1316055"/>
            <a:ext cx="7531332" cy="543769"/>
          </a:xfrm>
        </p:spPr>
        <p:txBody>
          <a:bodyPr>
            <a:normAutofit/>
          </a:bodyPr>
          <a:lstStyle/>
          <a:p>
            <a:pPr algn="ctr"/>
            <a:r>
              <a:rPr lang="cs-CZ" altLang="cs-CZ" sz="2400" dirty="0">
                <a:solidFill>
                  <a:schemeClr val="accent2"/>
                </a:solidFill>
              </a:rPr>
              <a:t>Hodnotící kritéria - oblasti</a:t>
            </a:r>
            <a:endParaRPr lang="cs-CZ" sz="2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638128"/>
              </p:ext>
            </p:extLst>
          </p:nvPr>
        </p:nvGraphicFramePr>
        <p:xfrm>
          <a:off x="305492" y="128488"/>
          <a:ext cx="8533015" cy="5458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9864">
                  <a:extLst>
                    <a:ext uri="{9D8B030D-6E8A-4147-A177-3AD203B41FA5}">
                      <a16:colId xmlns:a16="http://schemas.microsoft.com/office/drawing/2014/main" xmlns="" val="3987276831"/>
                    </a:ext>
                  </a:extLst>
                </a:gridCol>
                <a:gridCol w="2293423">
                  <a:extLst>
                    <a:ext uri="{9D8B030D-6E8A-4147-A177-3AD203B41FA5}">
                      <a16:colId xmlns:a16="http://schemas.microsoft.com/office/drawing/2014/main" xmlns="" val="2960812759"/>
                    </a:ext>
                  </a:extLst>
                </a:gridCol>
                <a:gridCol w="2079864">
                  <a:extLst>
                    <a:ext uri="{9D8B030D-6E8A-4147-A177-3AD203B41FA5}">
                      <a16:colId xmlns:a16="http://schemas.microsoft.com/office/drawing/2014/main" xmlns="" val="2505058661"/>
                    </a:ext>
                  </a:extLst>
                </a:gridCol>
                <a:gridCol w="2079864">
                  <a:extLst>
                    <a:ext uri="{9D8B030D-6E8A-4147-A177-3AD203B41FA5}">
                      <a16:colId xmlns:a16="http://schemas.microsoft.com/office/drawing/2014/main" xmlns="" val="2478647061"/>
                    </a:ext>
                  </a:extLst>
                </a:gridCol>
              </a:tblGrid>
              <a:tr h="2326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pl-PL" sz="1500" b="1" u="none" strike="noStrike" dirty="0">
                          <a:effectLst/>
                        </a:rPr>
                        <a:t>4. Strategie a její naplňování</a:t>
                      </a:r>
                      <a:endParaRPr lang="pl-PL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073" marR="4073" marT="4073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279761"/>
                  </a:ext>
                </a:extLst>
              </a:tr>
              <a:tr h="80417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4.1 Co máme a můžeme využít (co probíhá či je ve fázi přípravy realizace)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Běžné aktivity, projekty, neformální akce a aktivity - co umíme a chceme nadále využívat a rozvíjet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výborně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Strategie reaguje na identifikovaná inkluzivní opatření v rámci KAP, přičemž v každé z oblastí (viz tabulka KAP inkluzivní opatření) zahrnuje minimálně 3 okruhy činností/aktivit.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extLst>
                  <a:ext uri="{0D108BD9-81ED-4DB2-BD59-A6C34878D82A}">
                    <a16:rowId xmlns:a16="http://schemas.microsoft.com/office/drawing/2014/main" xmlns="" val="1669737743"/>
                  </a:ext>
                </a:extLst>
              </a:tr>
              <a:tr h="48413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4.2 Co chceme, můžeme mít a budeme o to usilovat (projekty, plánovaná podpora na úrovni kraje a obcí)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Ve vazbě na zmapování potřeb - priority a možnosti - s ohledem na dvouleté období, pro něž je dokument připravován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Strategie obsahuje nástin aktivit a využití konkrétních projektů a dostupných zdrojů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extLst>
                  <a:ext uri="{0D108BD9-81ED-4DB2-BD59-A6C34878D82A}">
                    <a16:rowId xmlns:a16="http://schemas.microsoft.com/office/drawing/2014/main" xmlns="" val="3510174640"/>
                  </a:ext>
                </a:extLst>
              </a:tr>
              <a:tr h="4841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Aktivity zahrnují všechny relevantní cílové skupiny i aktéry a odpovídají jejich potřebám a možnostem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extLst>
                  <a:ext uri="{0D108BD9-81ED-4DB2-BD59-A6C34878D82A}">
                    <a16:rowId xmlns:a16="http://schemas.microsoft.com/office/drawing/2014/main" xmlns="" val="3251819524"/>
                  </a:ext>
                </a:extLst>
              </a:tr>
              <a:tr h="6441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4.3 Co chceme, ale směřujeme k tomu v delším horizontu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Co přesahuje rámec dokumentu a období, ale a) začne se stím již v tomto dvouletém období, b) začne pozdějie, ale je důležité zmínit, počítat s tím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Strategie je koncepcí území - nikoliv jen krajské administrativy, stanovuje priority a očekávané - dosažitelné - dopady.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extLst>
                  <a:ext uri="{0D108BD9-81ED-4DB2-BD59-A6C34878D82A}">
                    <a16:rowId xmlns:a16="http://schemas.microsoft.com/office/drawing/2014/main" xmlns="" val="2083223473"/>
                  </a:ext>
                </a:extLst>
              </a:tr>
              <a:tr h="80417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dobře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Strategie je v dílčích otázkách nedotažená a zaslouží drobné revize či dopracování, i přesto však může sloužit jako dobrý koncepční dokument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extLst>
                  <a:ext uri="{0D108BD9-81ED-4DB2-BD59-A6C34878D82A}">
                    <a16:rowId xmlns:a16="http://schemas.microsoft.com/office/drawing/2014/main" xmlns="" val="3556446253"/>
                  </a:ext>
                </a:extLst>
              </a:tr>
              <a:tr h="96419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4.4 Jsou navrhované aktivity a jejich dopad měřitelné, dosažitelné v horizontu dvou let platnosti ŠIKK, jsou realistické a časově ohraničené? (metoda SMART)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Čeho chceme konkrétně dosáhnout (dopad: počty, zlepšení výsledků apod.), jak a kdy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dostatečně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Strategie předkládá akceptovatelný celek, může fungovat a mít pozitivní dopad, avšak jen za předpokladu určitých doplnění, dotažení a zejména velké kontroly dopadu zvolených nástrojů a cest řešení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extLst>
                  <a:ext uri="{0D108BD9-81ED-4DB2-BD59-A6C34878D82A}">
                    <a16:rowId xmlns:a16="http://schemas.microsoft.com/office/drawing/2014/main" xmlns="" val="2133782773"/>
                  </a:ext>
                </a:extLst>
              </a:tr>
              <a:tr h="48413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nedostatečně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Dokument vůbec nesplňuje kritéria pro koncepční a plánovací dokument a výše uvedené parametry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73" marR="4073" marT="4073" marB="0" anchor="ctr"/>
                </a:tc>
                <a:extLst>
                  <a:ext uri="{0D108BD9-81ED-4DB2-BD59-A6C34878D82A}">
                    <a16:rowId xmlns:a16="http://schemas.microsoft.com/office/drawing/2014/main" xmlns="" val="2937193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8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430168"/>
              </p:ext>
            </p:extLst>
          </p:nvPr>
        </p:nvGraphicFramePr>
        <p:xfrm>
          <a:off x="326571" y="1417340"/>
          <a:ext cx="8490858" cy="3291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5353">
                  <a:extLst>
                    <a:ext uri="{9D8B030D-6E8A-4147-A177-3AD203B41FA5}">
                      <a16:colId xmlns:a16="http://schemas.microsoft.com/office/drawing/2014/main" xmlns="" val="2687519249"/>
                    </a:ext>
                  </a:extLst>
                </a:gridCol>
                <a:gridCol w="2372445">
                  <a:extLst>
                    <a:ext uri="{9D8B030D-6E8A-4147-A177-3AD203B41FA5}">
                      <a16:colId xmlns:a16="http://schemas.microsoft.com/office/drawing/2014/main" xmlns="" val="394439761"/>
                    </a:ext>
                  </a:extLst>
                </a:gridCol>
                <a:gridCol w="2151530">
                  <a:extLst>
                    <a:ext uri="{9D8B030D-6E8A-4147-A177-3AD203B41FA5}">
                      <a16:colId xmlns:a16="http://schemas.microsoft.com/office/drawing/2014/main" xmlns="" val="1545818908"/>
                    </a:ext>
                  </a:extLst>
                </a:gridCol>
                <a:gridCol w="2151530">
                  <a:extLst>
                    <a:ext uri="{9D8B030D-6E8A-4147-A177-3AD203B41FA5}">
                      <a16:colId xmlns:a16="http://schemas.microsoft.com/office/drawing/2014/main" xmlns="" val="1236995904"/>
                    </a:ext>
                  </a:extLst>
                </a:gridCol>
              </a:tblGrid>
              <a:tr h="23431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cs-CZ" sz="1500" b="1" u="none" strike="noStrike" dirty="0">
                          <a:effectLst/>
                        </a:rPr>
                        <a:t>5. Finanční zajištění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1673645"/>
                  </a:ext>
                </a:extLst>
              </a:tr>
              <a:tr h="80581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5.1 Relevance mezi zdroji, opatřeními a cíli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efektivita, hospodárnost, udržitelnost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velmi dobře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Zdroje jsou provázány s plánovanými aktivitami, řešení se jeví jako efektivní, hospodárné i udržitelné, tam kde nejsou zdroje známy, předkladatel nabízí popis a vysvětlení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3381439153"/>
                  </a:ext>
                </a:extLst>
              </a:tr>
              <a:tr h="11258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5.2 Relevance a dostupnost plánovaných zdrojů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u="none" strike="noStrike">
                          <a:effectLst/>
                        </a:rPr>
                        <a:t>Co lze a za jakých podmínek v rámci KAP podpořit, co lze podpořit z jiných zdrojů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dobře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Zdroje jsou provázány s plánovanými aktivitami, řešení se jeví jako efektivní, otázky vzbuzuje jejich efektivita a/nebo udržitelnost; předkladatel nenabízí jasné řešení či objasnění tam, kde zdroje (zatím) chybí či jsou nedostatečné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1656225209"/>
                  </a:ext>
                </a:extLst>
              </a:tr>
              <a:tr h="58321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5.3 Posouzení rizikovosti finančních zdrojů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Jistota/nejistota jejich získání/zajištění, administrativní a personální náročnost správy finančních zdrojů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dostatečně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Navrhované řešení je příliš vágní a nejasné, nicméně nevykazuje zjevný rozpor co do efektivity či hospodárnosti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3045797904"/>
                  </a:ext>
                </a:extLst>
              </a:tr>
              <a:tr h="3577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nedostatečně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Předložený model je zcela nedostatečný či nerealistický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3526306170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4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200128"/>
              </p:ext>
            </p:extLst>
          </p:nvPr>
        </p:nvGraphicFramePr>
        <p:xfrm>
          <a:off x="414745" y="1849388"/>
          <a:ext cx="8314510" cy="2834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7649">
                  <a:extLst>
                    <a:ext uri="{9D8B030D-6E8A-4147-A177-3AD203B41FA5}">
                      <a16:colId xmlns:a16="http://schemas.microsoft.com/office/drawing/2014/main" xmlns="" val="464652478"/>
                    </a:ext>
                  </a:extLst>
                </a:gridCol>
                <a:gridCol w="2323171">
                  <a:extLst>
                    <a:ext uri="{9D8B030D-6E8A-4147-A177-3AD203B41FA5}">
                      <a16:colId xmlns:a16="http://schemas.microsoft.com/office/drawing/2014/main" xmlns="" val="1805608557"/>
                    </a:ext>
                  </a:extLst>
                </a:gridCol>
                <a:gridCol w="2106845">
                  <a:extLst>
                    <a:ext uri="{9D8B030D-6E8A-4147-A177-3AD203B41FA5}">
                      <a16:colId xmlns:a16="http://schemas.microsoft.com/office/drawing/2014/main" xmlns="" val="4237261255"/>
                    </a:ext>
                  </a:extLst>
                </a:gridCol>
                <a:gridCol w="2106845">
                  <a:extLst>
                    <a:ext uri="{9D8B030D-6E8A-4147-A177-3AD203B41FA5}">
                      <a16:colId xmlns:a16="http://schemas.microsoft.com/office/drawing/2014/main" xmlns="" val="1888762709"/>
                    </a:ext>
                  </a:extLst>
                </a:gridCol>
              </a:tblGrid>
              <a:tr h="23431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cs-CZ" sz="1500" b="1" u="none" strike="noStrike" dirty="0">
                          <a:effectLst/>
                        </a:rPr>
                        <a:t>6. Odpovědnost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8144173"/>
                  </a:ext>
                </a:extLst>
              </a:tr>
              <a:tr h="71027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6.1 Kdo naplňování cíle, realizaci aktivit atd. sleduje, vyhodnocuje a koordinuje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velmi dobře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Každá aktivita a opatření má jasného nositele nebo popis/hierarchii apod. tam, kde se jich potkává více, nechybí objasnění tam, kde momentálně není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2561878483"/>
                  </a:ext>
                </a:extLst>
              </a:tr>
              <a:tr h="6050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dobře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Aktivity a opatření mají své nositele, otázky vzbuzují oblasti, kde je nositelů více či se jich naopak nedostává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759795075"/>
                  </a:ext>
                </a:extLst>
              </a:tr>
              <a:tr h="64579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dostatečně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Většina aktivit má svého nositele - zcela však chybí objasnění tam, kde se jich nedostává nebo se jich potkává více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1684528944"/>
                  </a:ext>
                </a:extLst>
              </a:tr>
              <a:tr h="4033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nedostatečně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Předkladatel s otázkou zodpovědnosti prakticky nepracoval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2125573577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6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6334" y="323128"/>
            <a:ext cx="7531332" cy="778901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cs-CZ" altLang="cs-CZ" sz="2400" dirty="0">
                <a:solidFill>
                  <a:schemeClr val="accent2"/>
                </a:solidFill>
              </a:rPr>
              <a:t>Váha kritérií</a:t>
            </a:r>
            <a:endParaRPr lang="cs-CZ" sz="24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535577" y="1187087"/>
          <a:ext cx="7909561" cy="3383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8484">
                  <a:extLst>
                    <a:ext uri="{9D8B030D-6E8A-4147-A177-3AD203B41FA5}">
                      <a16:colId xmlns:a16="http://schemas.microsoft.com/office/drawing/2014/main" xmlns="" val="1594630733"/>
                    </a:ext>
                  </a:extLst>
                </a:gridCol>
                <a:gridCol w="4893023">
                  <a:extLst>
                    <a:ext uri="{9D8B030D-6E8A-4147-A177-3AD203B41FA5}">
                      <a16:colId xmlns:a16="http://schemas.microsoft.com/office/drawing/2014/main" xmlns="" val="1128274136"/>
                    </a:ext>
                  </a:extLst>
                </a:gridCol>
                <a:gridCol w="878054">
                  <a:extLst>
                    <a:ext uri="{9D8B030D-6E8A-4147-A177-3AD203B41FA5}">
                      <a16:colId xmlns:a16="http://schemas.microsoft.com/office/drawing/2014/main" xmlns="" val="1382787004"/>
                    </a:ext>
                  </a:extLst>
                </a:gridCol>
              </a:tblGrid>
              <a:tr h="3331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 smtClean="0">
                          <a:effectLst/>
                        </a:rPr>
                        <a:t>POMŮCKA HODNOCENÍ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2" marR="2672" marT="267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r>
                        <a:rPr lang="cs-CZ" sz="1100" u="none" strike="noStrike" dirty="0" smtClean="0">
                          <a:effectLst/>
                        </a:rPr>
                        <a:t>CELKOVÝ MAX. POČET BODŮ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2" marR="2672" marT="2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2" marR="2672" marT="2672" marB="0" anchor="ctr"/>
                </a:tc>
                <a:extLst>
                  <a:ext uri="{0D108BD9-81ED-4DB2-BD59-A6C34878D82A}">
                    <a16:rowId xmlns:a16="http://schemas.microsoft.com/office/drawing/2014/main" xmlns="" val="2381549360"/>
                  </a:ext>
                </a:extLst>
              </a:tr>
              <a:tr h="35044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 Zmapování stavu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2" marR="2672" marT="2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výborně </a:t>
                      </a:r>
                      <a:r>
                        <a:rPr lang="cs-CZ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– 20, dobře – 15, dostatečně – 7, nedostatečně – </a:t>
                      </a:r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2" marR="2672" marT="2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2" marR="2672" marT="2672" marB="0" anchor="ctr"/>
                </a:tc>
                <a:extLst>
                  <a:ext uri="{0D108BD9-81ED-4DB2-BD59-A6C34878D82A}">
                    <a16:rowId xmlns:a16="http://schemas.microsoft.com/office/drawing/2014/main" xmlns="" val="2423680265"/>
                  </a:ext>
                </a:extLst>
              </a:tr>
              <a:tr h="43178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2. Cílové skupiny</a:t>
                      </a:r>
                      <a:endParaRPr lang="cs-CZ" sz="11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2" marR="2672" marT="2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výborně </a:t>
                      </a:r>
                      <a:r>
                        <a:rPr lang="cs-CZ" sz="11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– 15, dobře – 10, dostatečně – 5, nedostatečně – </a:t>
                      </a:r>
                      <a:r>
                        <a:rPr lang="cs-CZ" sz="11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0</a:t>
                      </a:r>
                      <a:endParaRPr lang="cs-CZ" sz="11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2" marR="2672" marT="2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15</a:t>
                      </a:r>
                      <a:endParaRPr lang="cs-CZ" sz="11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2" marR="2672" marT="2672" marB="0" anchor="ctr"/>
                </a:tc>
                <a:extLst>
                  <a:ext uri="{0D108BD9-81ED-4DB2-BD59-A6C34878D82A}">
                    <a16:rowId xmlns:a16="http://schemas.microsoft.com/office/drawing/2014/main" xmlns="" val="1970253139"/>
                  </a:ext>
                </a:extLst>
              </a:tr>
              <a:tr h="4255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3. Zapojení relevantních aktérů</a:t>
                      </a:r>
                      <a:endParaRPr lang="cs-CZ" sz="11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2" marR="2672" marT="2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výborně </a:t>
                      </a:r>
                      <a:r>
                        <a:rPr lang="cs-CZ" sz="11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– 15, dobře – 10, dostatečně – 5, nedostatečně – </a:t>
                      </a:r>
                      <a:r>
                        <a:rPr lang="cs-CZ" sz="11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0</a:t>
                      </a:r>
                      <a:endParaRPr lang="cs-CZ" sz="1100" b="1" i="0" u="none" strike="noStrike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2" marR="2672" marT="2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15</a:t>
                      </a:r>
                      <a:endParaRPr lang="cs-CZ" sz="11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2" marR="2672" marT="2672" marB="0" anchor="ctr"/>
                </a:tc>
                <a:extLst>
                  <a:ext uri="{0D108BD9-81ED-4DB2-BD59-A6C34878D82A}">
                    <a16:rowId xmlns:a16="http://schemas.microsoft.com/office/drawing/2014/main" xmlns="" val="4090763688"/>
                  </a:ext>
                </a:extLst>
              </a:tr>
              <a:tr h="49435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 Strategie a její naplňování</a:t>
                      </a:r>
                      <a:endParaRPr lang="pl-PL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2" marR="2672" marT="2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výborně </a:t>
                      </a:r>
                      <a:r>
                        <a:rPr lang="cs-CZ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– 20, dobře – 15, dostatečně – 7, nedostatečně – </a:t>
                      </a:r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2" marR="2672" marT="2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2" marR="2672" marT="2672" marB="0" anchor="ctr"/>
                </a:tc>
                <a:extLst>
                  <a:ext uri="{0D108BD9-81ED-4DB2-BD59-A6C34878D82A}">
                    <a16:rowId xmlns:a16="http://schemas.microsoft.com/office/drawing/2014/main" xmlns="" val="2149593594"/>
                  </a:ext>
                </a:extLst>
              </a:tr>
              <a:tr h="63104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5. Finanční zajištění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2" marR="2672" marT="2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výborně - </a:t>
                      </a:r>
                      <a:r>
                        <a:rPr lang="cs-CZ" sz="1100" b="1" u="none" strike="noStrike" dirty="0" smtClean="0">
                          <a:effectLst/>
                        </a:rPr>
                        <a:t>12,5, dobře – 8, dostatečně – 5, nedostatečně – </a:t>
                      </a:r>
                      <a:r>
                        <a:rPr lang="cs-CZ" sz="1100" b="1" u="none" strike="noStrike" dirty="0">
                          <a:effectLst/>
                        </a:rPr>
                        <a:t>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2" marR="2672" marT="2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12,5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2" marR="2672" marT="2672" marB="0" anchor="ctr"/>
                </a:tc>
                <a:extLst>
                  <a:ext uri="{0D108BD9-81ED-4DB2-BD59-A6C34878D82A}">
                    <a16:rowId xmlns:a16="http://schemas.microsoft.com/office/drawing/2014/main" xmlns="" val="4128387224"/>
                  </a:ext>
                </a:extLst>
              </a:tr>
              <a:tr h="71688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6. Odpovědnost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2" marR="2672" marT="2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výborně - </a:t>
                      </a:r>
                      <a:r>
                        <a:rPr lang="cs-CZ" sz="1100" b="1" u="none" strike="noStrike" dirty="0" smtClean="0">
                          <a:effectLst/>
                        </a:rPr>
                        <a:t>12,5, dobře – 8, dostatečně – 5, nedostatečně – </a:t>
                      </a:r>
                      <a:r>
                        <a:rPr lang="cs-CZ" sz="1100" b="1" u="none" strike="noStrike" dirty="0">
                          <a:effectLst/>
                        </a:rPr>
                        <a:t>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72" marR="2672" marT="2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12,5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72" marR="2672" marT="2672" marB="0" anchor="ctr"/>
                </a:tc>
                <a:extLst>
                  <a:ext uri="{0D108BD9-81ED-4DB2-BD59-A6C34878D82A}">
                    <a16:rowId xmlns:a16="http://schemas.microsoft.com/office/drawing/2014/main" xmlns="" val="3528549173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535577" y="4655276"/>
            <a:ext cx="7909560" cy="650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50" dirty="0">
                <a:solidFill>
                  <a:schemeClr val="tx1"/>
                </a:solidFill>
              </a:rPr>
              <a:t>Legenda:   </a:t>
            </a:r>
            <a:r>
              <a:rPr lang="cs-CZ" sz="1050" b="1" dirty="0">
                <a:solidFill>
                  <a:srgbClr val="FF0000"/>
                </a:solidFill>
              </a:rPr>
              <a:t>Klíčová kritéria      </a:t>
            </a:r>
            <a:r>
              <a:rPr lang="cs-CZ" sz="1050" b="1" dirty="0" err="1">
                <a:solidFill>
                  <a:srgbClr val="00B0F0"/>
                </a:solidFill>
              </a:rPr>
              <a:t>Kritéria</a:t>
            </a:r>
            <a:r>
              <a:rPr lang="cs-CZ" sz="1050" b="1" dirty="0">
                <a:solidFill>
                  <a:srgbClr val="00B0F0"/>
                </a:solidFill>
              </a:rPr>
              <a:t> spojená s vyjádřením (zapojením) pracovníků krajských center podpory APIV</a:t>
            </a:r>
            <a:r>
              <a:rPr lang="cs-CZ" sz="1050" b="1" dirty="0">
                <a:solidFill>
                  <a:schemeClr val="tx1"/>
                </a:solidFill>
              </a:rPr>
              <a:t> </a:t>
            </a:r>
            <a:r>
              <a:rPr lang="cs-CZ" sz="1050" b="1" dirty="0" smtClean="0">
                <a:solidFill>
                  <a:schemeClr val="tx1"/>
                </a:solidFill>
              </a:rPr>
              <a:t>       </a:t>
            </a:r>
            <a:r>
              <a:rPr lang="cs-CZ" sz="1050" b="1" dirty="0">
                <a:solidFill>
                  <a:schemeClr val="tx1"/>
                </a:solidFill>
              </a:rPr>
              <a:t>Doplňková kritéria</a:t>
            </a:r>
            <a:endParaRPr lang="cs-CZ" sz="105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3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Přímá spojnice se šipkou 40"/>
          <p:cNvCxnSpPr/>
          <p:nvPr/>
        </p:nvCxnSpPr>
        <p:spPr>
          <a:xfrm>
            <a:off x="1266832" y="4736909"/>
            <a:ext cx="10588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Zaoblený obdélník 5"/>
          <p:cNvSpPr/>
          <p:nvPr/>
        </p:nvSpPr>
        <p:spPr>
          <a:xfrm>
            <a:off x="1428852" y="4996138"/>
            <a:ext cx="5476208" cy="1944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80" dirty="0"/>
              <a:t>Krajská pracoviště NIDV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2653" y="542909"/>
            <a:ext cx="7434515" cy="629604"/>
          </a:xfrm>
        </p:spPr>
        <p:txBody>
          <a:bodyPr>
            <a:noAutofit/>
          </a:bodyPr>
          <a:lstStyle/>
          <a:p>
            <a:pPr algn="l"/>
            <a:r>
              <a:rPr lang="cs-CZ" sz="1800" b="1" dirty="0">
                <a:latin typeface="Arial" pitchFamily="34" charset="0"/>
                <a:cs typeface="Arial" pitchFamily="34" charset="0"/>
              </a:rPr>
              <a:t>Ukotvení Školských inkluzivních koncepcí krajů v projektech NIDV</a:t>
            </a:r>
            <a:endParaRPr lang="cs-CZ" sz="288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75281" y="1237770"/>
            <a:ext cx="7809370" cy="273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40" dirty="0"/>
              <a:t>ŠIKK mají vazbu na dva </a:t>
            </a:r>
            <a:r>
              <a:rPr lang="cs-CZ" sz="1440" dirty="0" err="1"/>
              <a:t>Ips</a:t>
            </a:r>
            <a:r>
              <a:rPr lang="cs-CZ" sz="1440" dirty="0"/>
              <a:t> projekty realizované NIDV</a:t>
            </a:r>
          </a:p>
          <a:p>
            <a:pPr algn="just"/>
            <a:endParaRPr lang="cs-CZ" sz="1440" dirty="0"/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cs-CZ" sz="1440" dirty="0"/>
              <a:t>Nepřímá vazba – projekt SRP – Strategické řízení a plánování ve školách a v územích </a:t>
            </a:r>
          </a:p>
          <a:p>
            <a:pPr algn="just"/>
            <a:r>
              <a:rPr lang="cs-CZ" sz="1440" dirty="0"/>
              <a:t>(Centrum podpory NIDV pro oblast řízení škol, metodická podpora MAP, spolupráce realizátorů MAP </a:t>
            </a:r>
            <a:r>
              <a:rPr lang="cs-CZ" sz="1440"/>
              <a:t>a KAP)</a:t>
            </a:r>
            <a:endParaRPr lang="cs-CZ" sz="1440" dirty="0"/>
          </a:p>
          <a:p>
            <a:pPr algn="just"/>
            <a:endParaRPr lang="cs-CZ" sz="1440" dirty="0"/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cs-CZ" sz="1440" dirty="0"/>
              <a:t>Přímá vazba – projekt APIV B - Podpora společného vzdělávání v pedagogické praxi </a:t>
            </a:r>
          </a:p>
          <a:p>
            <a:pPr algn="just"/>
            <a:r>
              <a:rPr lang="cs-CZ" sz="1440" dirty="0"/>
              <a:t>(Centrum podpory NIDV pro oblast společného vzdělávání, </a:t>
            </a:r>
            <a:r>
              <a:rPr lang="cs-CZ" sz="1440" u="sng" dirty="0"/>
              <a:t>metodická podpora tvorby ŠIKK</a:t>
            </a:r>
            <a:r>
              <a:rPr lang="cs-CZ" sz="1440" dirty="0"/>
              <a:t>, </a:t>
            </a:r>
            <a:r>
              <a:rPr lang="cs-CZ" sz="1440" u="sng" dirty="0"/>
              <a:t>recenzní posouzení ŠIKK </a:t>
            </a:r>
            <a:r>
              <a:rPr lang="cs-CZ" sz="1440" dirty="0"/>
              <a:t>v rámci Odborné platformy společného vzdělávání)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cs-CZ" sz="162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cs-CZ" sz="162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cs-CZ" sz="99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1507634" y="4187808"/>
            <a:ext cx="1724657" cy="49271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900" dirty="0"/>
              <a:t>KAP/Pracovní skupina k rovným příležitostem, inkluzi atp.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5013167" y="4186330"/>
            <a:ext cx="1724657" cy="3561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80" dirty="0"/>
              <a:t>MAP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3251053" y="3635186"/>
            <a:ext cx="1724657" cy="3888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80" dirty="0"/>
              <a:t>MŠMT/OP VVV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5013167" y="4736908"/>
            <a:ext cx="1724657" cy="3888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80" dirty="0"/>
              <a:t>NIDV – PROJEKT SRP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1526396" y="4801716"/>
            <a:ext cx="1724657" cy="3240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1080" dirty="0"/>
              <a:t>NIDV – PROJEKT APIV B</a:t>
            </a:r>
          </a:p>
        </p:txBody>
      </p:sp>
      <p:sp>
        <p:nvSpPr>
          <p:cNvPr id="7" name="Šipka doprava 6"/>
          <p:cNvSpPr/>
          <p:nvPr/>
        </p:nvSpPr>
        <p:spPr>
          <a:xfrm rot="10048132">
            <a:off x="2498170" y="3829608"/>
            <a:ext cx="648072" cy="194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20"/>
          </a:p>
        </p:txBody>
      </p:sp>
      <p:sp>
        <p:nvSpPr>
          <p:cNvPr id="15" name="Šipka doprava 14"/>
          <p:cNvSpPr/>
          <p:nvPr/>
        </p:nvSpPr>
        <p:spPr>
          <a:xfrm rot="932647">
            <a:off x="5099321" y="3826827"/>
            <a:ext cx="648072" cy="194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20"/>
          </a:p>
        </p:txBody>
      </p:sp>
      <p:sp>
        <p:nvSpPr>
          <p:cNvPr id="16" name="Šipka doprava 15"/>
          <p:cNvSpPr/>
          <p:nvPr/>
        </p:nvSpPr>
        <p:spPr>
          <a:xfrm rot="16200000">
            <a:off x="2299949" y="4605189"/>
            <a:ext cx="198630" cy="194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20"/>
          </a:p>
        </p:txBody>
      </p:sp>
      <p:sp>
        <p:nvSpPr>
          <p:cNvPr id="17" name="Šipka doprava 16"/>
          <p:cNvSpPr/>
          <p:nvPr/>
        </p:nvSpPr>
        <p:spPr>
          <a:xfrm rot="16200000">
            <a:off x="5758754" y="4522958"/>
            <a:ext cx="233483" cy="1944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620"/>
          </a:p>
        </p:txBody>
      </p:sp>
      <p:cxnSp>
        <p:nvCxnSpPr>
          <p:cNvPr id="18" name="Přímá spojnice se šipkou 17"/>
          <p:cNvCxnSpPr/>
          <p:nvPr/>
        </p:nvCxnSpPr>
        <p:spPr>
          <a:xfrm flipH="1">
            <a:off x="5972706" y="4603087"/>
            <a:ext cx="1386004" cy="4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6905059" y="4406008"/>
            <a:ext cx="1166530" cy="39570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900" dirty="0"/>
              <a:t>Metodická podpora, pravidelná setkávání na CP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75281" y="4104530"/>
            <a:ext cx="765118" cy="1150836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900" dirty="0"/>
              <a:t>konzultace k CS a aktérům, příp. další dle expertizy daného krajského pracovníka</a:t>
            </a:r>
          </a:p>
        </p:txBody>
      </p:sp>
      <p:cxnSp>
        <p:nvCxnSpPr>
          <p:cNvPr id="45" name="Přímá spojnice se šipkou 44"/>
          <p:cNvCxnSpPr/>
          <p:nvPr/>
        </p:nvCxnSpPr>
        <p:spPr>
          <a:xfrm flipH="1">
            <a:off x="3275857" y="4348066"/>
            <a:ext cx="1699854" cy="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bdélník 45"/>
          <p:cNvSpPr/>
          <p:nvPr/>
        </p:nvSpPr>
        <p:spPr>
          <a:xfrm>
            <a:off x="3470278" y="4428525"/>
            <a:ext cx="1231337" cy="3374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750" b="1" dirty="0"/>
              <a:t>V tuto chvíli nemají MAP povinnost sbírat data pro ŠIKK, ale spolupracují (např. společný workshop)</a:t>
            </a:r>
          </a:p>
        </p:txBody>
      </p:sp>
    </p:spTree>
    <p:extLst>
      <p:ext uri="{BB962C8B-B14F-4D97-AF65-F5344CB8AC3E}">
        <p14:creationId xmlns:p14="http://schemas.microsoft.com/office/powerpoint/2010/main" val="5613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1538" y="285732"/>
            <a:ext cx="6357982" cy="699560"/>
          </a:xfrm>
        </p:spPr>
        <p:txBody>
          <a:bodyPr>
            <a:noAutofit/>
          </a:bodyPr>
          <a:lstStyle/>
          <a:p>
            <a:pPr algn="l"/>
            <a:r>
              <a:rPr lang="cs-CZ" sz="2400" b="1" dirty="0" smtClean="0">
                <a:latin typeface="Arial" pitchFamily="34" charset="0"/>
                <a:cs typeface="Arial" pitchFamily="34" charset="0"/>
              </a:rPr>
              <a:t>Spolupráce se zpracovateli ŠIKK</a:t>
            </a:r>
            <a:endParaRPr lang="cs-CZ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9512" y="913284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b="1" dirty="0">
                <a:cs typeface="Arial" pitchFamily="34" charset="0"/>
              </a:rPr>
              <a:t>OP VVV, Výzva PO3 Implementace KAP I</a:t>
            </a:r>
            <a:r>
              <a:rPr lang="cs-CZ" sz="1400" b="1" dirty="0" smtClean="0">
                <a:cs typeface="Arial" pitchFamily="34" charset="0"/>
              </a:rPr>
              <a:t>. </a:t>
            </a:r>
            <a:r>
              <a:rPr lang="cs-CZ" sz="1400" dirty="0" smtClean="0">
                <a:cs typeface="Arial" pitchFamily="34" charset="0"/>
              </a:rPr>
              <a:t>- „</a:t>
            </a:r>
            <a:r>
              <a:rPr lang="cs-CZ" sz="1400" i="1" dirty="0">
                <a:cs typeface="Arial" pitchFamily="34" charset="0"/>
              </a:rPr>
              <a:t>Aktivita č. 5: Tvorba školské inkluzivní koncepce kraje – v rámci aktivity musí být vytvořen 2letý plán aktivit vedoucí k podpoře škol rozvíjet potenciál každého jednotlivého dítěte, žáka a studenta (vazba na Akční plán inkluzivního vzdělávání na období 2016–2018, opatření 2.3). Školská inkluzivní koncepce kraje musí být v souladu s Akčním plánem inkluzivního vzdělávání na období 2016–2018 a nově připravovaným Akčním plánem pro inkluzivní vzdělávání na období 2019–2020. Součástí plánu musí být také jasná koncepce počtu a zdůvodnění rozložení tříd zřízených pro žáky se SVP v nižších stupních středního vzdělání a návrh opatření pro zvyšování podílu žáků, kteří dosáhnou vzdělání alespoň v úrovni ISCED 3 (vyšší než EQF 2). </a:t>
            </a:r>
            <a:r>
              <a:rPr lang="cs-CZ" sz="1400" i="1" u="sng" dirty="0">
                <a:cs typeface="Arial" pitchFamily="34" charset="0"/>
              </a:rPr>
              <a:t>Příjemce je povinen při tvorbě Školské inkluzivní koncepce spolupracovat s Individuálním projektem systémovým Podpora společného vzdělávání v pedagogické praxi, což doloží nejpozději v předposlední </a:t>
            </a:r>
            <a:r>
              <a:rPr lang="cs-CZ" sz="1400" i="1" u="sng" dirty="0" err="1">
                <a:cs typeface="Arial" pitchFamily="34" charset="0"/>
              </a:rPr>
              <a:t>ZoR</a:t>
            </a:r>
            <a:r>
              <a:rPr lang="cs-CZ" sz="1400" i="1" u="sng" dirty="0">
                <a:cs typeface="Arial" pitchFamily="34" charset="0"/>
              </a:rPr>
              <a:t> formou potvrzení o spolupráci. Výstup aktivity musí být schválen minimálně dvěma členy Odborné platformy společného vzdělávání </a:t>
            </a:r>
            <a:r>
              <a:rPr lang="cs-CZ" sz="1400" i="1" dirty="0">
                <a:cs typeface="Arial" pitchFamily="34" charset="0"/>
              </a:rPr>
              <a:t>zřízené v Individuálním projektu systémovém Podpora společného vzdělávání v pedagogické praxi, což bude doloženo v závěrečné </a:t>
            </a:r>
            <a:r>
              <a:rPr lang="cs-CZ" sz="1400" i="1" dirty="0" err="1">
                <a:cs typeface="Arial" pitchFamily="34" charset="0"/>
              </a:rPr>
              <a:t>ZoR</a:t>
            </a:r>
            <a:r>
              <a:rPr lang="cs-CZ" sz="1400" i="1" dirty="0">
                <a:cs typeface="Arial" pitchFamily="34" charset="0"/>
              </a:rPr>
              <a:t>. </a:t>
            </a:r>
            <a:r>
              <a:rPr lang="cs-CZ" sz="1400" i="1" u="sng" dirty="0">
                <a:cs typeface="Arial" pitchFamily="34" charset="0"/>
              </a:rPr>
              <a:t>V případě nedoložení schvalovací doložky budou výdaje spojené s aktivitou nezpůsobilé</a:t>
            </a:r>
            <a:r>
              <a:rPr lang="cs-CZ" sz="1400" u="sng" dirty="0" smtClean="0">
                <a:cs typeface="Arial" pitchFamily="34" charset="0"/>
              </a:rPr>
              <a:t>.“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 smtClean="0">
              <a:cs typeface="Arial" pitchFamily="34" charset="0"/>
            </a:endParaRPr>
          </a:p>
          <a:p>
            <a:pPr algn="just"/>
            <a:endParaRPr lang="cs-CZ" sz="1400" dirty="0">
              <a:cs typeface="Arial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1400" b="1" dirty="0" smtClean="0">
                <a:cs typeface="Arial" pitchFamily="34" charset="0"/>
              </a:rPr>
              <a:t>APIV B – OPLA a Centra podpory NIDV </a:t>
            </a:r>
            <a:r>
              <a:rPr lang="cs-CZ" sz="1400" dirty="0" smtClean="0">
                <a:cs typeface="Arial" pitchFamily="34" charset="0"/>
              </a:rPr>
              <a:t>pro společné vzdělávání </a:t>
            </a:r>
            <a:r>
              <a:rPr lang="cs-CZ" sz="1400" dirty="0">
                <a:cs typeface="Arial" pitchFamily="34" charset="0"/>
              </a:rPr>
              <a:t>– metodici APIV </a:t>
            </a:r>
            <a:r>
              <a:rPr lang="cs-CZ" sz="1400" dirty="0" smtClean="0">
                <a:cs typeface="Arial" pitchFamily="34" charset="0"/>
              </a:rPr>
              <a:t>se zapojují do </a:t>
            </a:r>
            <a:r>
              <a:rPr lang="cs-CZ" sz="1400" dirty="0">
                <a:cs typeface="Arial" pitchFamily="34" charset="0"/>
              </a:rPr>
              <a:t>pracovních skupin, které se tvorbou ŠIKK zabývají, </a:t>
            </a:r>
            <a:r>
              <a:rPr lang="cs-CZ" sz="1400" dirty="0" smtClean="0">
                <a:cs typeface="Arial" pitchFamily="34" charset="0"/>
              </a:rPr>
              <a:t>obsahově však konzultují především </a:t>
            </a:r>
            <a:r>
              <a:rPr lang="cs-CZ" sz="1400" dirty="0">
                <a:cs typeface="Arial" pitchFamily="34" charset="0"/>
              </a:rPr>
              <a:t>kritéria týkající se cílových skupin a klíčových aktérů (s nimiž v rámci projektu APIV B programově pracují). Krajští metodici APIV nejsou metodiky či hlavními hybateli celé koncepce. Také jejich vyjádření pro </a:t>
            </a:r>
            <a:r>
              <a:rPr lang="cs-CZ" sz="1400" dirty="0" smtClean="0">
                <a:cs typeface="Arial" pitchFamily="34" charset="0"/>
              </a:rPr>
              <a:t>Odbornou platformu budou </a:t>
            </a:r>
            <a:r>
              <a:rPr lang="cs-CZ" sz="1400" dirty="0">
                <a:cs typeface="Arial" pitchFamily="34" charset="0"/>
              </a:rPr>
              <a:t>primárně reflektovat míru zapojení relevantních aktérů a zohlednění potřeb cílových skupin, nebudou vyjádřeními ke kvalitě dokumentu jako </a:t>
            </a:r>
            <a:r>
              <a:rPr lang="cs-CZ" sz="1400" dirty="0" smtClean="0">
                <a:cs typeface="Arial" pitchFamily="34" charset="0"/>
              </a:rPr>
              <a:t>celku.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5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6334" y="625252"/>
            <a:ext cx="7531332" cy="543769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dirty="0" smtClean="0">
                <a:solidFill>
                  <a:schemeClr val="accent2"/>
                </a:solidFill>
              </a:rPr>
              <a:t>Proces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9348"/>
            <a:ext cx="8436237" cy="3384376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cs-CZ" sz="3800" dirty="0">
                <a:cs typeface="Arial" pitchFamily="34" charset="0"/>
              </a:rPr>
              <a:t>Posuzování ŠIKK je několikafázové, je zakončeno projednáním ŠIKK na zasedání Odborné platformy pro společné </a:t>
            </a:r>
            <a:r>
              <a:rPr lang="cs-CZ" sz="3800" dirty="0" smtClean="0">
                <a:cs typeface="Arial" pitchFamily="34" charset="0"/>
              </a:rPr>
              <a:t>vzdělávání projektu APIV B, </a:t>
            </a:r>
            <a:r>
              <a:rPr lang="cs-CZ" sz="3800" dirty="0">
                <a:cs typeface="Arial" pitchFamily="34" charset="0"/>
              </a:rPr>
              <a:t>každý ŠIKK hodnotí 2 </a:t>
            </a:r>
            <a:r>
              <a:rPr lang="cs-CZ" sz="3800" dirty="0" smtClean="0">
                <a:cs typeface="Arial" pitchFamily="34" charset="0"/>
              </a:rPr>
              <a:t>hodnotitelé.</a:t>
            </a:r>
            <a:endParaRPr lang="cs-CZ" sz="3800" dirty="0">
              <a:cs typeface="Arial" pitchFamily="34" charset="0"/>
            </a:endParaRPr>
          </a:p>
          <a:p>
            <a:pPr marL="0" indent="0">
              <a:buNone/>
            </a:pPr>
            <a:endParaRPr lang="pl-PL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pracovní skupiny pro inkluzi (bez ohledu na název) v rámci projektů krajů (KAP)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konzultace </a:t>
            </a:r>
            <a:r>
              <a:rPr lang="pl-PL" dirty="0"/>
              <a:t>a výměna informací ze strany projektu </a:t>
            </a:r>
            <a:r>
              <a:rPr lang="pl-PL" dirty="0" smtClean="0"/>
              <a:t>APIV B pro oblast cílových skupin a relevantních aktérů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předložení návrhu ŠIKK, vč. vyjádření ze strany krajského metodika APIV </a:t>
            </a:r>
            <a:r>
              <a:rPr lang="pl-PL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posouzení návrhu: 2 </a:t>
            </a:r>
            <a:r>
              <a:rPr lang="pl-PL" dirty="0"/>
              <a:t>hodnotitelé </a:t>
            </a:r>
            <a:r>
              <a:rPr lang="pl-PL" dirty="0" smtClean="0"/>
              <a:t>– členové odborné </a:t>
            </a:r>
            <a:r>
              <a:rPr lang="pl-PL" dirty="0"/>
              <a:t>platformy APIV B (OPLA</a:t>
            </a:r>
            <a:r>
              <a:rPr lang="pl-PL" dirty="0" smtClean="0"/>
              <a:t>) = 2 posudky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Hodnotící komise - členové OPLA - posudky prodiskutuje na společné schůzi. K jednání bude přizván i zpracovatel - možnost "obhajoby" (může a nemusí využít). Následně bude hodnotící komisí vytvořen tzv. kompilát - výsledný dokument hodnocení. Ten obdrží zpracovatel a MŠMT.</a:t>
            </a:r>
          </a:p>
          <a:p>
            <a:endParaRPr lang="pl-PL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2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9397" y="913284"/>
            <a:ext cx="7531332" cy="543769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dirty="0" smtClean="0">
                <a:solidFill>
                  <a:schemeClr val="accent2"/>
                </a:solidFill>
              </a:rPr>
              <a:t>Výsledek procesu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299180"/>
              </p:ext>
            </p:extLst>
          </p:nvPr>
        </p:nvGraphicFramePr>
        <p:xfrm>
          <a:off x="672736" y="1921396"/>
          <a:ext cx="7798527" cy="25988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3811">
                  <a:extLst>
                    <a:ext uri="{9D8B030D-6E8A-4147-A177-3AD203B41FA5}">
                      <a16:colId xmlns:a16="http://schemas.microsoft.com/office/drawing/2014/main" xmlns="" val="1895944727"/>
                    </a:ext>
                  </a:extLst>
                </a:gridCol>
                <a:gridCol w="3259307">
                  <a:extLst>
                    <a:ext uri="{9D8B030D-6E8A-4147-A177-3AD203B41FA5}">
                      <a16:colId xmlns:a16="http://schemas.microsoft.com/office/drawing/2014/main" xmlns="" val="1648358020"/>
                    </a:ext>
                  </a:extLst>
                </a:gridCol>
                <a:gridCol w="2485409">
                  <a:extLst>
                    <a:ext uri="{9D8B030D-6E8A-4147-A177-3AD203B41FA5}">
                      <a16:colId xmlns:a16="http://schemas.microsoft.com/office/drawing/2014/main" xmlns="" val="4032719052"/>
                    </a:ext>
                  </a:extLst>
                </a:gridCol>
              </a:tblGrid>
              <a:tr h="6289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Schváleno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Schváleno s připomínkami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Neschváleno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2698835080"/>
                  </a:ext>
                </a:extLst>
              </a:tr>
              <a:tr h="13240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Předkladatel získá slovní hodnocení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Předkladatel získá slovní hodnocení s připomínkami - doporučeními k revizi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</a:rPr>
                        <a:t>Předkladatel získá slovní hodnocení se zdůvodněním, proč nebyl dokument v předložené podobě akceptovatelný a v čem je potřeba na něm zapracovat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2289084180"/>
                  </a:ext>
                </a:extLst>
              </a:tr>
              <a:tr h="639955"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</a:rPr>
                        <a:t>Finální rozhodnutí, nakolik je nutné připomínky vypořádat bude na poskytovateli dotace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3513647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0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6334" y="481236"/>
            <a:ext cx="7531332" cy="543769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dirty="0" smtClean="0">
                <a:solidFill>
                  <a:schemeClr val="accent2"/>
                </a:solidFill>
              </a:rPr>
              <a:t>Hodnotící kritéria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31767" y="1561356"/>
            <a:ext cx="7880466" cy="2592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dirty="0"/>
              <a:t>Hodnocením projde úspěšně taková koncepce, </a:t>
            </a:r>
            <a:r>
              <a:rPr lang="cs-CZ" sz="2000" dirty="0" smtClean="0"/>
              <a:t>která:</a:t>
            </a:r>
            <a:endParaRPr lang="cs-CZ" sz="2000" dirty="0"/>
          </a:p>
          <a:p>
            <a:r>
              <a:rPr lang="cs-CZ" sz="2000" dirty="0"/>
              <a:t>a) bude hodnocena ve šech kritériích minimálně jako dostatečná, minimálně v jednom kritériu alespoň dobrá;</a:t>
            </a:r>
          </a:p>
          <a:p>
            <a:r>
              <a:rPr lang="cs-CZ" sz="2000" dirty="0"/>
              <a:t>b) nebude v žádném z kritérií hodnocena jako nedostatečná.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Koncepce </a:t>
            </a:r>
            <a:r>
              <a:rPr lang="cs-CZ" sz="2000" dirty="0"/>
              <a:t>bude jako celek hodnocena podle průměru hodnocení všech kritérií. Při nerozhodném výsledku (3:3), bude rozhodovat váha kritérií (kritéria 1 a 4 mají vyšší váhu než ostatní).</a:t>
            </a:r>
          </a:p>
        </p:txBody>
      </p:sp>
    </p:spTree>
    <p:extLst>
      <p:ext uri="{BB962C8B-B14F-4D97-AF65-F5344CB8AC3E}">
        <p14:creationId xmlns:p14="http://schemas.microsoft.com/office/powerpoint/2010/main" val="27260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536" y="913284"/>
            <a:ext cx="7531332" cy="543769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dirty="0" smtClean="0">
                <a:solidFill>
                  <a:schemeClr val="accent2"/>
                </a:solidFill>
              </a:rPr>
              <a:t>Hodnotící kritéria - oblasti</a:t>
            </a:r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956195"/>
              </p:ext>
            </p:extLst>
          </p:nvPr>
        </p:nvGraphicFramePr>
        <p:xfrm>
          <a:off x="581296" y="1921396"/>
          <a:ext cx="8023151" cy="3240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7227">
                  <a:extLst>
                    <a:ext uri="{9D8B030D-6E8A-4147-A177-3AD203B41FA5}">
                      <a16:colId xmlns:a16="http://schemas.microsoft.com/office/drawing/2014/main" xmlns="" val="3408048515"/>
                    </a:ext>
                  </a:extLst>
                </a:gridCol>
                <a:gridCol w="2714683">
                  <a:extLst>
                    <a:ext uri="{9D8B030D-6E8A-4147-A177-3AD203B41FA5}">
                      <a16:colId xmlns:a16="http://schemas.microsoft.com/office/drawing/2014/main" xmlns="" val="3899954024"/>
                    </a:ext>
                  </a:extLst>
                </a:gridCol>
                <a:gridCol w="769343">
                  <a:extLst>
                    <a:ext uri="{9D8B030D-6E8A-4147-A177-3AD203B41FA5}">
                      <a16:colId xmlns:a16="http://schemas.microsoft.com/office/drawing/2014/main" xmlns="" val="2989498708"/>
                    </a:ext>
                  </a:extLst>
                </a:gridCol>
                <a:gridCol w="2461898">
                  <a:extLst>
                    <a:ext uri="{9D8B030D-6E8A-4147-A177-3AD203B41FA5}">
                      <a16:colId xmlns:a16="http://schemas.microsoft.com/office/drawing/2014/main" xmlns="" val="2414953983"/>
                    </a:ext>
                  </a:extLst>
                </a:gridCol>
              </a:tblGrid>
              <a:tr h="319596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Kritérium</a:t>
                      </a:r>
                      <a:endParaRPr lang="cs-CZ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popis kritéria</a:t>
                      </a:r>
                      <a:endParaRPr lang="cs-CZ" sz="9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hodnocení</a:t>
                      </a:r>
                      <a:endParaRPr lang="cs-CZ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4375132"/>
                  </a:ext>
                </a:extLst>
              </a:tr>
              <a:tr h="291073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cs-CZ" sz="1500" b="1" u="none" strike="noStrike" dirty="0">
                          <a:effectLst/>
                        </a:rPr>
                        <a:t>1. Zmapování stavu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7477182"/>
                  </a:ext>
                </a:extLst>
              </a:tr>
              <a:tr h="55203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1.1 Zřízení a fungování pracovní skupiny (pro rovné příležitosti ve vzdělávání či jiné)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ano/ne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výborně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Zmapování je plně v souladu s metodikou rovných příležitostí ve vzdělávání pro prioritní osu 3 OP VVV.</a:t>
                      </a:r>
                      <a:endParaRPr lang="cs-CZ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3496812240"/>
                  </a:ext>
                </a:extLst>
              </a:tr>
              <a:tr h="923403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1.2 Zmapování stavu nastavení rovných příležitostí a identifikace škol vzdělávajících vyšší podíl žáků s potřebou podpůrných opatření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Identifikace škol s vyšším podílem žáků s PO (analýza přičin), zhodnocení dostupnosti a úplnosti ŠPP, fungování ŠPZ a jejich vzájemné spolupráce, dostupných kapacit a nedostatků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dobře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Zmapování je v souladu s metodikou RP, zpracování však není úplně dostatečné - neopírá se o relevantní vzorek či průkazná data.</a:t>
                      </a:r>
                      <a:endParaRPr lang="cs-CZ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1377448897"/>
                  </a:ext>
                </a:extLst>
              </a:tr>
              <a:tr h="6925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1.3 Revize analýzy stavu a potřeb, SWOT analýz, identifikace příčin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Dostupnost a prostupnost všech stupňů škol; silné stránky, slabiny, hrozby a příležitosti (zejména příklady dobrých praxí)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dostatečně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Zmapování je v souladu s metodikou RP, avšak některé oblasti vynechává, jiné nemá zpracované dostatečně.</a:t>
                      </a:r>
                      <a:endParaRPr lang="cs-CZ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532359649"/>
                  </a:ext>
                </a:extLst>
              </a:tr>
              <a:tr h="4617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1.4 Stanovení hlavních problémů k řešení, popis jejich příčin a návrh řešení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>
                          <a:effectLst/>
                        </a:rPr>
                        <a:t>Také s ohledem na odhadovaný vývoj počtu žáků a jiné socioekonomické a demografické ukazatele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nedostatečně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u="none" strike="noStrike" dirty="0">
                          <a:effectLst/>
                        </a:rPr>
                        <a:t>Zmapování vůbec neodpovídá metodice ani potřebám koncepčního dokumentu.</a:t>
                      </a:r>
                      <a:endParaRPr lang="cs-CZ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529080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3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524078"/>
              </p:ext>
            </p:extLst>
          </p:nvPr>
        </p:nvGraphicFramePr>
        <p:xfrm>
          <a:off x="509451" y="1849388"/>
          <a:ext cx="8125098" cy="2923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3621">
                  <a:extLst>
                    <a:ext uri="{9D8B030D-6E8A-4147-A177-3AD203B41FA5}">
                      <a16:colId xmlns:a16="http://schemas.microsoft.com/office/drawing/2014/main" xmlns="" val="137841534"/>
                    </a:ext>
                  </a:extLst>
                </a:gridCol>
                <a:gridCol w="2749177">
                  <a:extLst>
                    <a:ext uri="{9D8B030D-6E8A-4147-A177-3AD203B41FA5}">
                      <a16:colId xmlns:a16="http://schemas.microsoft.com/office/drawing/2014/main" xmlns="" val="439345078"/>
                    </a:ext>
                  </a:extLst>
                </a:gridCol>
                <a:gridCol w="779120">
                  <a:extLst>
                    <a:ext uri="{9D8B030D-6E8A-4147-A177-3AD203B41FA5}">
                      <a16:colId xmlns:a16="http://schemas.microsoft.com/office/drawing/2014/main" xmlns="" val="2758078965"/>
                    </a:ext>
                  </a:extLst>
                </a:gridCol>
                <a:gridCol w="2493180">
                  <a:extLst>
                    <a:ext uri="{9D8B030D-6E8A-4147-A177-3AD203B41FA5}">
                      <a16:colId xmlns:a16="http://schemas.microsoft.com/office/drawing/2014/main" xmlns="" val="2619271839"/>
                    </a:ext>
                  </a:extLst>
                </a:gridCol>
              </a:tblGrid>
              <a:tr h="234315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cs-CZ" sz="1500" b="1" u="none" strike="noStrike" dirty="0">
                          <a:effectLst/>
                        </a:rPr>
                        <a:t>2. Cílové skupiny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5793853"/>
                  </a:ext>
                </a:extLst>
              </a:tr>
              <a:tr h="6280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2.1 Pedagogičtí pracovníci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Všechny vytipované CS, jejich prioritizace, případně objasnění, proč ta či ona cílová skupina nebyla v danou chvíli do koncepce zahrnuta; popis potřeb vybraných CS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výborně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Jsou zohledněny všechny CS, včetně těch, s nimiž koncepce nepočítá a proč, popis potřeb vybraných CS.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2591199495"/>
                  </a:ext>
                </a:extLst>
              </a:tr>
              <a:tr h="6280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2.2 Vedoucí pedagogičtí pracovníci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dobře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Jsou zohledněny všechny CS, včetně těch, s nimiž koncepce nepočítá, avšak bez dostatečného objasnění či popisu potřeb.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2746132338"/>
                  </a:ext>
                </a:extLst>
              </a:tr>
              <a:tr h="7509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2.3 Děti a rodiče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dostatečně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Bez zdůvodnění nebyly zohledněny všechny cílové skupiny, ty zahrnuté však splňují aspoň základní požadavky na identifikaci potřeb.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1187485803"/>
                  </a:ext>
                </a:extLst>
              </a:tr>
              <a:tr h="24576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2.4 Konkrétní zástupci veřejné správy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nedostatečně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Bez zdůvodnění nebyly zohledněny všechny CS, nedostatečné jsou popisy potřeb.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70512894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 dirty="0">
                          <a:effectLst/>
                        </a:rPr>
                        <a:t>2.5 Zástupci dalších institucí a organizací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4369754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1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017849"/>
              </p:ext>
            </p:extLst>
          </p:nvPr>
        </p:nvGraphicFramePr>
        <p:xfrm>
          <a:off x="375557" y="1705372"/>
          <a:ext cx="8392886" cy="3166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2953">
                  <a:extLst>
                    <a:ext uri="{9D8B030D-6E8A-4147-A177-3AD203B41FA5}">
                      <a16:colId xmlns:a16="http://schemas.microsoft.com/office/drawing/2014/main" xmlns="" val="1327812882"/>
                    </a:ext>
                  </a:extLst>
                </a:gridCol>
                <a:gridCol w="2839784">
                  <a:extLst>
                    <a:ext uri="{9D8B030D-6E8A-4147-A177-3AD203B41FA5}">
                      <a16:colId xmlns:a16="http://schemas.microsoft.com/office/drawing/2014/main" xmlns="" val="1250836264"/>
                    </a:ext>
                  </a:extLst>
                </a:gridCol>
                <a:gridCol w="804798">
                  <a:extLst>
                    <a:ext uri="{9D8B030D-6E8A-4147-A177-3AD203B41FA5}">
                      <a16:colId xmlns:a16="http://schemas.microsoft.com/office/drawing/2014/main" xmlns="" val="2662284787"/>
                    </a:ext>
                  </a:extLst>
                </a:gridCol>
                <a:gridCol w="2575351">
                  <a:extLst>
                    <a:ext uri="{9D8B030D-6E8A-4147-A177-3AD203B41FA5}">
                      <a16:colId xmlns:a16="http://schemas.microsoft.com/office/drawing/2014/main" xmlns="" val="789181101"/>
                    </a:ext>
                  </a:extLst>
                </a:gridCol>
              </a:tblGrid>
              <a:tr h="249222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cs-CZ" sz="1500" b="1" u="none" strike="noStrike" dirty="0">
                          <a:effectLst/>
                        </a:rPr>
                        <a:t>3. Zapojení relevantních aktérů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3492665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3.1 Školy a školská zařízení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rowSpan="9"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Zohlednění existence relevantních aktérů, popis jejich rolí, možností zapojení, relevantní aktéři zapojení skrze síť krajských škol, role MAPů atp.</a:t>
                      </a:r>
                      <a:endParaRPr lang="cs-CZ" sz="1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výborně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Byli zohledněni všichni aktéři, včetně těch, s nimiž koncepce nepočítá a proč, nechybí popis zapojení.</a:t>
                      </a:r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3589248296"/>
                  </a:ext>
                </a:extLst>
              </a:tr>
              <a:tr h="19702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3.2 Vzdělávací instituce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3504996"/>
                  </a:ext>
                </a:extLst>
              </a:tr>
              <a:tr h="48020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3.3 Zřizovatelé (zástupci veřejné správy pro oblast školství, zdravotnictví a sociální věci)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398032"/>
                  </a:ext>
                </a:extLst>
              </a:tr>
              <a:tr h="50349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3.4 NNO (poskytovatelé vzdělávacích, volnočasových, sociálních, zdravotních aj. služeb)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dobře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Byli zohledněn všichni RA, včetně těch, s nimiž koncepce nepočítá, avšak bez dostatečného objasnění či popisu potřeb.</a:t>
                      </a:r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862940608"/>
                  </a:ext>
                </a:extLst>
              </a:tr>
              <a:tr h="50349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3.5 Další poskytovatelé poskytovatelé vzdělávacích, volnočasových, sociálních, zdravotních aj. služeb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2565498"/>
                  </a:ext>
                </a:extLst>
              </a:tr>
              <a:tr h="1751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3.6 Odborná (pedagogická) veřejnost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dostatečně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Bez zdůvodnění nebyli zohledněni všichni RA, u těch zahrnutých je aspoň zřejmý způsob a důvod zapojení.</a:t>
                      </a:r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1627274498"/>
                  </a:ext>
                </a:extLst>
              </a:tr>
              <a:tr h="33566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3.7 Široká veřejnost (zejména rodiče a místní spolky)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9388192"/>
                  </a:ext>
                </a:extLst>
              </a:tr>
              <a:tr h="1824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3.8 Agentura pro sociální začleňování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nedostatečně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Bez zdůvodnění nebyli zohledněni všichni RA, nedostatečný je popis a zdůvodnění zapojení.</a:t>
                      </a:r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extLst>
                  <a:ext uri="{0D108BD9-81ED-4DB2-BD59-A6C34878D82A}">
                    <a16:rowId xmlns:a16="http://schemas.microsoft.com/office/drawing/2014/main" xmlns="" val="2023340883"/>
                  </a:ext>
                </a:extLst>
              </a:tr>
              <a:tr h="3429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3.9 Další (realizátoři systémových aj. projektů, koordinátoři MAP apod.)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0980110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8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1949</Words>
  <Application>Microsoft Office PowerPoint</Application>
  <PresentationFormat>Předvádění na obrazovce (16:10)</PresentationFormat>
  <Paragraphs>172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Symbol</vt:lpstr>
      <vt:lpstr>Motiv sady Office</vt:lpstr>
      <vt:lpstr>Prezentace aplikace PowerPoint</vt:lpstr>
      <vt:lpstr>Ukotvení Školských inkluzivních koncepcí krajů v projektech NIDV</vt:lpstr>
      <vt:lpstr>Spolupráce se zpracovateli ŠIKK</vt:lpstr>
      <vt:lpstr>Proces</vt:lpstr>
      <vt:lpstr>Výsledek procesu</vt:lpstr>
      <vt:lpstr>Hodnotící kritéria</vt:lpstr>
      <vt:lpstr>Hodnotící kritéria - oblasti</vt:lpstr>
      <vt:lpstr>Prezentace aplikace PowerPoint</vt:lpstr>
      <vt:lpstr>Prezentace aplikace PowerPoint</vt:lpstr>
      <vt:lpstr>Hodnotící kritéria - oblasti</vt:lpstr>
      <vt:lpstr>Prezentace aplikace PowerPoint</vt:lpstr>
      <vt:lpstr>Prezentace aplikace PowerPoint</vt:lpstr>
      <vt:lpstr>Váha kritérií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Hewlett-Packard Company</dc:creator>
  <cp:lastModifiedBy>Uživatel systému Windows</cp:lastModifiedBy>
  <cp:revision>62</cp:revision>
  <dcterms:created xsi:type="dcterms:W3CDTF">2017-10-31T12:31:04Z</dcterms:created>
  <dcterms:modified xsi:type="dcterms:W3CDTF">2018-12-06T13:14:25Z</dcterms:modified>
</cp:coreProperties>
</file>